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h1NPysmkMcPJJr6+XTgFq3ANEg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2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2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2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6324124" y="3391733"/>
            <a:ext cx="4404896" cy="5866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3AD7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rgbClr val="D73AD7"/>
                </a:solidFill>
                <a:latin typeface="Arial"/>
                <a:ea typeface="Arial"/>
                <a:cs typeface="Arial"/>
                <a:sym typeface="Arial"/>
              </a:rPr>
              <a:t>미 국  주 식</a:t>
            </a:r>
            <a:endParaRPr b="0" i="0" sz="4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6324124" y="4454723"/>
            <a:ext cx="5840791" cy="3191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Malgun Gothic"/>
              <a:buNone/>
            </a:pPr>
            <a:r>
              <a:t/>
            </a:r>
            <a:endParaRPr b="0" i="0" sz="185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시장 csv</a:t>
            </a:r>
            <a:endParaRPr/>
          </a:p>
        </p:txBody>
      </p:sp>
      <p:pic>
        <p:nvPicPr>
          <p:cNvPr id="192" name="Google Shape;19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3253" y="2552700"/>
            <a:ext cx="8828997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총 csv</a:t>
            </a:r>
            <a:endParaRPr/>
          </a:p>
        </p:txBody>
      </p:sp>
      <p:pic>
        <p:nvPicPr>
          <p:cNvPr id="198" name="Google Shape;19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047" y="2686050"/>
            <a:ext cx="5386072" cy="291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92485" y="2686050"/>
            <a:ext cx="5425116" cy="29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yfinance Sector 수집 후</a:t>
            </a:r>
            <a:endParaRPr/>
          </a:p>
        </p:txBody>
      </p:sp>
      <p:pic>
        <p:nvPicPr>
          <p:cNvPr id="205" name="Google Shape;20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43005" y="2770045"/>
            <a:ext cx="7891795" cy="1755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272" y="2204537"/>
            <a:ext cx="2010056" cy="3096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미국 주식 Sector</a:t>
            </a:r>
            <a:endParaRPr/>
          </a:p>
        </p:txBody>
      </p:sp>
      <p:pic>
        <p:nvPicPr>
          <p:cNvPr id="212" name="Google Shape;21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0938" y="1690688"/>
            <a:ext cx="3910124" cy="4848784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3"/>
          <p:cNvSpPr txBox="1"/>
          <p:nvPr/>
        </p:nvSpPr>
        <p:spPr>
          <a:xfrm>
            <a:off x="8477250" y="5903893"/>
            <a:ext cx="3429000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출처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https://m.samsungfund.com/etf/theme-view.do?seq=60008&amp;themeCd=usasector&amp;bgColor=%23326AF3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mapping</a:t>
            </a:r>
            <a:endParaRPr/>
          </a:p>
        </p:txBody>
      </p:sp>
      <p:sp>
        <p:nvSpPr>
          <p:cNvPr id="219" name="Google Shape;219;p14"/>
          <p:cNvSpPr txBox="1"/>
          <p:nvPr/>
        </p:nvSpPr>
        <p:spPr>
          <a:xfrm>
            <a:off x="990600" y="1690688"/>
            <a:ext cx="8705850" cy="49398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Materials (기초 자재)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Communication Services (통신 서비스)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Consumer Cyclical (소비자 경기 민감형)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Consumer Discretionary (소비자 선택적 소비재)는 </a:t>
            </a: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Consumer Cyclical</a:t>
            </a: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로 통합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Consumer Defensive (소비자 방어형)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Consumer Staples (소비자 필수 소비재)**는 </a:t>
            </a: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Consumer Defensive</a:t>
            </a: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로 통합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Energy (에너지)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Financial Services (금융 서비스) / Financials (금융)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Healthcare (헬스케어)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Health Care는 </a:t>
            </a: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Healthcare</a:t>
            </a: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로 통합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Industrials (산업재)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 Estate (부동산)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 (기술)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Information Technology는 </a:t>
            </a: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로 통합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Utilities (공공 서비스)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Sector 재 분류</a:t>
            </a:r>
            <a:endParaRPr/>
          </a:p>
        </p:txBody>
      </p:sp>
      <p:pic>
        <p:nvPicPr>
          <p:cNvPr id="225" name="Google Shape;22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5656" y="3086100"/>
            <a:ext cx="6386763" cy="9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8023" y="1957181"/>
            <a:ext cx="3746678" cy="4176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09522" y="523469"/>
            <a:ext cx="5772956" cy="5811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Sector별 개수</a:t>
            </a:r>
            <a:endParaRPr/>
          </a:p>
        </p:txBody>
      </p:sp>
      <p:pic>
        <p:nvPicPr>
          <p:cNvPr id="237" name="Google Shape;23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7788" y="2151783"/>
            <a:ext cx="8834438" cy="4015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b="1" lang="ko-KR"/>
              <a:t>미국 주요 주식 시장</a:t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ko-KR"/>
              <a:t>뉴욕 증권 거래소 (NYSE - New York Stock Exchange)</a:t>
            </a:r>
            <a:endParaRPr b="1"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ko-KR"/>
              <a:t>NYSE American (구 AMEX)</a:t>
            </a:r>
            <a:endParaRPr b="1"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ko-KR"/>
              <a:t>NASDAQ - National Association of Securities Dealers Automated Quotations</a:t>
            </a:r>
            <a:endParaRPr b="1"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ko-KR"/>
              <a:t>OTC (Over-the-Counter) Markets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ko-KR"/>
              <a:t>AMEX (American Stock Exchange)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ko-KR"/>
              <a:t>S&amp;P 500 (특정 지수)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ko-KR"/>
              <a:t>Russell 2000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b="1" lang="ko-KR"/>
              <a:t>NYSE</a:t>
            </a:r>
            <a:endParaRPr/>
          </a:p>
        </p:txBody>
      </p:sp>
      <p:sp>
        <p:nvSpPr>
          <p:cNvPr id="98" name="Google Shape;98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/>
              <a:t>뉴욕 증권 거래소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/>
              <a:t>세계에서 가장 큰 증권 거래소로, 시가총액 기준으로 가장 많은 기업들이 상장되어 있습니다.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/>
              <a:t>전통적으로 안정적이고, 대형 블루칩 기업들이 많이 상장되어 있습니다.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/>
              <a:t>대기업, 전통 산업 기업들이 많이 상장되어 있습니다.</a:t>
            </a:r>
            <a:endParaRPr/>
          </a:p>
          <a:p>
            <a:pPr indent="-508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b="1" lang="ko-KR"/>
              <a:t>NYSE – 주요 지수</a:t>
            </a:r>
            <a:endParaRPr/>
          </a:p>
        </p:txBody>
      </p:sp>
      <p:sp>
        <p:nvSpPr>
          <p:cNvPr id="104" name="Google Shape;104;p4"/>
          <p:cNvSpPr/>
          <p:nvPr/>
        </p:nvSpPr>
        <p:spPr>
          <a:xfrm>
            <a:off x="1179320" y="1993306"/>
            <a:ext cx="3896882" cy="3076487"/>
          </a:xfrm>
          <a:prstGeom prst="flowChartMagneticDisk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뉴욕 증권 거래소에 상장된 대형주들 중 일부를 포함하는 주요 지수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1786070" y="2153540"/>
            <a:ext cx="2580830" cy="6323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S&amp;P 500</a:t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" name="Google Shape;106;p4"/>
          <p:cNvSpPr/>
          <p:nvPr/>
        </p:nvSpPr>
        <p:spPr>
          <a:xfrm>
            <a:off x="6887911" y="1993306"/>
            <a:ext cx="3896882" cy="3076487"/>
          </a:xfrm>
          <a:prstGeom prst="flowChartMagneticDisk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Dow Jones Industrial Average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30개 대기업 주식으로 구성된 지수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7494661" y="2153540"/>
            <a:ext cx="2580830" cy="6323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DJIA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2" name="Google Shape;11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14139" y="-8794"/>
            <a:ext cx="4577862" cy="68667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5"/>
          <p:cNvSpPr/>
          <p:nvPr/>
        </p:nvSpPr>
        <p:spPr>
          <a:xfrm>
            <a:off x="266224" y="1304769"/>
            <a:ext cx="6523673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3AD7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rgbClr val="D73AD7"/>
                </a:solidFill>
                <a:latin typeface="Arial"/>
                <a:ea typeface="Arial"/>
                <a:cs typeface="Arial"/>
                <a:sym typeface="Arial"/>
              </a:rPr>
              <a:t>NYSE American (구 AMEX)</a:t>
            </a:r>
            <a:endParaRPr b="0" i="0" sz="4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266224" y="2636959"/>
            <a:ext cx="538520" cy="538520"/>
          </a:xfrm>
          <a:prstGeom prst="roundRect">
            <a:avLst>
              <a:gd fmla="val 18670" name="adj"/>
            </a:avLst>
          </a:prstGeom>
          <a:solidFill>
            <a:srgbClr val="F4D4F7"/>
          </a:solidFill>
          <a:ln cap="flat" cmpd="sng" w="9525">
            <a:solidFill>
              <a:srgbClr val="DA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"/>
          <p:cNvSpPr/>
          <p:nvPr/>
        </p:nvSpPr>
        <p:spPr>
          <a:xfrm>
            <a:off x="1044059" y="2636959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Arial"/>
              <a:buNone/>
            </a:pPr>
            <a:r>
              <a:rPr b="0" i="0" lang="ko-KR" sz="22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특징</a:t>
            </a:r>
            <a:endParaRPr b="0" i="0" sz="2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1044059" y="3132497"/>
            <a:ext cx="6690717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Arial"/>
              <a:buNone/>
            </a:pPr>
            <a:r>
              <a:rPr b="0" i="0" lang="ko-KR" sz="185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중소형주, 성장 기업 중심입니다. 높은 성장 가능성이 있습니다.</a:t>
            </a:r>
            <a:endParaRPr b="0" i="0" sz="185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266224" y="4024037"/>
            <a:ext cx="538520" cy="538520"/>
          </a:xfrm>
          <a:prstGeom prst="roundRect">
            <a:avLst>
              <a:gd fmla="val 18670" name="adj"/>
            </a:avLst>
          </a:prstGeom>
          <a:solidFill>
            <a:srgbClr val="F4D4F7"/>
          </a:solidFill>
          <a:ln cap="flat" cmpd="sng" w="9525">
            <a:solidFill>
              <a:srgbClr val="DA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1044059" y="4024037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Arial"/>
              <a:buNone/>
            </a:pPr>
            <a:r>
              <a:rPr b="0" i="0" lang="ko-KR" sz="22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종목 특성</a:t>
            </a:r>
            <a:endParaRPr b="0" i="0" sz="2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1044059" y="4519575"/>
            <a:ext cx="6690717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Arial"/>
              <a:buNone/>
            </a:pPr>
            <a:r>
              <a:rPr b="0" i="0" lang="ko-KR" sz="185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중소형 성장주, 높은 위험과 보상을 제공합니다.</a:t>
            </a:r>
            <a:endParaRPr b="0" i="0" sz="185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4" name="Google Shape;12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0"/>
            <a:ext cx="12201318" cy="2495372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/>
          <p:nvPr/>
        </p:nvSpPr>
        <p:spPr>
          <a:xfrm>
            <a:off x="496279" y="3429000"/>
            <a:ext cx="5710326" cy="6911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1875"/>
              </a:lnSpc>
              <a:spcBef>
                <a:spcPts val="0"/>
              </a:spcBef>
              <a:spcAft>
                <a:spcPts val="0"/>
              </a:spcAft>
              <a:buClr>
                <a:srgbClr val="D73AD7"/>
              </a:buClr>
              <a:buSzPts val="3200"/>
              <a:buFont typeface="Arial"/>
              <a:buNone/>
            </a:pPr>
            <a:r>
              <a:rPr b="0" i="0" lang="ko-KR" sz="3200" u="none" cap="none" strike="noStrike">
                <a:solidFill>
                  <a:srgbClr val="D73AD7"/>
                </a:solidFill>
                <a:latin typeface="Arial"/>
                <a:ea typeface="Arial"/>
                <a:cs typeface="Arial"/>
                <a:sym typeface="Arial"/>
              </a:rPr>
              <a:t>NASDAQ</a:t>
            </a:r>
            <a:endParaRPr b="0" i="0" sz="3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preencoded.png" id="126" name="Google Shape;12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2940" y="4338226"/>
            <a:ext cx="606677" cy="606677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/>
          <p:nvPr/>
        </p:nvSpPr>
        <p:spPr>
          <a:xfrm>
            <a:off x="1246139" y="4536497"/>
            <a:ext cx="2855102" cy="3455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18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특징</a:t>
            </a:r>
            <a:endParaRPr b="0" i="0" sz="16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350788" y="5162999"/>
            <a:ext cx="5535661" cy="7520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1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Arial"/>
              <a:buNone/>
            </a:pPr>
            <a:r>
              <a:rPr b="0" i="0" lang="ko-KR" sz="14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기술주, 성장주 중심입니다. IT, 소프트웨어, 바이오 기술 기업이 많습니다.</a:t>
            </a:r>
            <a:endParaRPr b="0" i="0" sz="1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preencoded.png" id="129" name="Google Shape;12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95850" y="4338225"/>
            <a:ext cx="606677" cy="606677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6"/>
          <p:cNvSpPr/>
          <p:nvPr/>
        </p:nvSpPr>
        <p:spPr>
          <a:xfrm>
            <a:off x="7259249" y="4540397"/>
            <a:ext cx="2855102" cy="3455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18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종목 특성</a:t>
            </a:r>
            <a:endParaRPr b="0" i="0" sz="16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6740992" y="5162999"/>
            <a:ext cx="5535782" cy="376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1428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Arial"/>
              <a:buNone/>
            </a:pPr>
            <a:r>
              <a:rPr b="0" i="0" lang="ko-KR" sz="14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빠르게 성장하는 기술 기업, 높은 리스크와 보상입니다.</a:t>
            </a:r>
            <a:endParaRPr b="0" i="0" sz="1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6" name="Google Shape;13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7"/>
          <p:cNvSpPr/>
          <p:nvPr/>
        </p:nvSpPr>
        <p:spPr>
          <a:xfrm>
            <a:off x="5000625" y="2770346"/>
            <a:ext cx="2909292" cy="1317308"/>
          </a:xfrm>
          <a:prstGeom prst="roundRect">
            <a:avLst>
              <a:gd fmla="val 5727" name="adj"/>
            </a:avLst>
          </a:prstGeom>
          <a:solidFill>
            <a:srgbClr val="F4D4F7"/>
          </a:solidFill>
          <a:ln cap="flat" cmpd="sng" w="9525">
            <a:solidFill>
              <a:srgbClr val="DA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"/>
          <p:cNvSpPr/>
          <p:nvPr/>
        </p:nvSpPr>
        <p:spPr>
          <a:xfrm>
            <a:off x="8854559" y="2770346"/>
            <a:ext cx="2909292" cy="1317308"/>
          </a:xfrm>
          <a:prstGeom prst="roundRect">
            <a:avLst>
              <a:gd fmla="val 5727" name="adj"/>
            </a:avLst>
          </a:prstGeom>
          <a:solidFill>
            <a:srgbClr val="F4D4F7"/>
          </a:solidFill>
          <a:ln cap="flat" cmpd="sng" w="9525">
            <a:solidFill>
              <a:srgbClr val="DA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7"/>
          <p:cNvSpPr/>
          <p:nvPr/>
        </p:nvSpPr>
        <p:spPr>
          <a:xfrm>
            <a:off x="5000625" y="4669519"/>
            <a:ext cx="6011203" cy="1029883"/>
          </a:xfrm>
          <a:prstGeom prst="roundRect">
            <a:avLst>
              <a:gd fmla="val 7326" name="adj"/>
            </a:avLst>
          </a:prstGeom>
          <a:solidFill>
            <a:srgbClr val="F4D4F7"/>
          </a:solidFill>
          <a:ln cap="flat" cmpd="sng" w="9525">
            <a:solidFill>
              <a:srgbClr val="DA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7"/>
          <p:cNvSpPr/>
          <p:nvPr/>
        </p:nvSpPr>
        <p:spPr>
          <a:xfrm>
            <a:off x="4987409" y="1484464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777"/>
              </a:lnSpc>
              <a:spcBef>
                <a:spcPts val="0"/>
              </a:spcBef>
              <a:spcAft>
                <a:spcPts val="0"/>
              </a:spcAft>
              <a:buClr>
                <a:srgbClr val="D73AD7"/>
              </a:buClr>
              <a:buSzPts val="3600"/>
              <a:buFont typeface="Arial"/>
              <a:buNone/>
            </a:pPr>
            <a:r>
              <a:rPr b="0" i="0" lang="ko-KR" sz="3600" u="none" cap="none" strike="noStrike">
                <a:solidFill>
                  <a:srgbClr val="D73AD7"/>
                </a:solidFill>
                <a:latin typeface="Arial"/>
                <a:ea typeface="Arial"/>
                <a:cs typeface="Arial"/>
                <a:sym typeface="Arial"/>
              </a:rPr>
              <a:t>OTC (Over-the-Counter) Markets</a:t>
            </a:r>
            <a:endParaRPr b="0" i="0" sz="36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5190041" y="286011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77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특징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5135225" y="3275347"/>
            <a:ext cx="265622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전통적 거래소에 상장되지 않은 소규모 기업 중심입니다.</a:t>
            </a:r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9016900" y="2886310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77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주요 지수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8854559" y="3363279"/>
            <a:ext cx="3240049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OTC Bulletin Board (OTCBB), Pink Sheets</a:t>
            </a:r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5" name="Google Shape;145;p7"/>
          <p:cNvSpPr/>
          <p:nvPr/>
        </p:nvSpPr>
        <p:spPr>
          <a:xfrm>
            <a:off x="5190041" y="475679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77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종목 특성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6" name="Google Shape;146;p7"/>
          <p:cNvSpPr/>
          <p:nvPr/>
        </p:nvSpPr>
        <p:spPr>
          <a:xfrm>
            <a:off x="5135225" y="5162089"/>
            <a:ext cx="697468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875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소형주, 신생 기업, 고위험 투자입니다.</a:t>
            </a:r>
            <a:endParaRPr b="0" i="0" sz="16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1" name="Google Shape;15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298668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/>
          <p:nvPr/>
        </p:nvSpPr>
        <p:spPr>
          <a:xfrm>
            <a:off x="302776" y="3429000"/>
            <a:ext cx="5622012" cy="7027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3AD7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rgbClr val="D73AD7"/>
                </a:solidFill>
                <a:latin typeface="Arial"/>
                <a:ea typeface="Arial"/>
                <a:cs typeface="Arial"/>
                <a:sym typeface="Arial"/>
              </a:rPr>
              <a:t>Russell 2000</a:t>
            </a:r>
            <a:endParaRPr b="0" i="0" sz="4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preencoded.png" id="153" name="Google Shape;15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7076" y="4574024"/>
            <a:ext cx="1194673" cy="1433512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8"/>
          <p:cNvSpPr/>
          <p:nvPr/>
        </p:nvSpPr>
        <p:spPr>
          <a:xfrm>
            <a:off x="1941552" y="5099625"/>
            <a:ext cx="11404997" cy="382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Arial"/>
              <a:buNone/>
            </a:pPr>
            <a:r>
              <a:rPr b="0" i="0" lang="ko-KR" sz="185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소형주로 구성, 변동성이 큽니다.</a:t>
            </a:r>
            <a:endParaRPr b="0" i="0" sz="185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수집 선정 기준</a:t>
            </a:r>
            <a:endParaRPr/>
          </a:p>
        </p:txBody>
      </p:sp>
      <p:grpSp>
        <p:nvGrpSpPr>
          <p:cNvPr id="160" name="Google Shape;160;p9"/>
          <p:cNvGrpSpPr/>
          <p:nvPr/>
        </p:nvGrpSpPr>
        <p:grpSpPr>
          <a:xfrm>
            <a:off x="3877652" y="1826264"/>
            <a:ext cx="4436695" cy="4350059"/>
            <a:chOff x="3039452" y="639"/>
            <a:chExt cx="4436695" cy="4350059"/>
          </a:xfrm>
        </p:grpSpPr>
        <p:sp>
          <p:nvSpPr>
            <p:cNvPr id="161" name="Google Shape;161;p9"/>
            <p:cNvSpPr/>
            <p:nvPr/>
          </p:nvSpPr>
          <p:spPr>
            <a:xfrm>
              <a:off x="3450304" y="455923"/>
              <a:ext cx="3614990" cy="3614990"/>
            </a:xfrm>
            <a:prstGeom prst="blockArc">
              <a:avLst>
                <a:gd fmla="val 13114286" name="adj1"/>
                <a:gd fmla="val 16200000" name="adj2"/>
                <a:gd fmla="val 3909" name="adj3"/>
              </a:avLst>
            </a:prstGeom>
            <a:solidFill>
              <a:srgbClr val="B3CA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3450304" y="455923"/>
              <a:ext cx="3614990" cy="3614990"/>
            </a:xfrm>
            <a:prstGeom prst="blockArc">
              <a:avLst>
                <a:gd fmla="val 10028571" name="adj1"/>
                <a:gd fmla="val 13114286" name="adj2"/>
                <a:gd fmla="val 3909" name="adj3"/>
              </a:avLst>
            </a:prstGeom>
            <a:solidFill>
              <a:srgbClr val="B3CA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3450304" y="455923"/>
              <a:ext cx="3614990" cy="3614990"/>
            </a:xfrm>
            <a:prstGeom prst="blockArc">
              <a:avLst>
                <a:gd fmla="val 6942857" name="adj1"/>
                <a:gd fmla="val 10028571" name="adj2"/>
                <a:gd fmla="val 3909" name="adj3"/>
              </a:avLst>
            </a:prstGeom>
            <a:solidFill>
              <a:srgbClr val="B3CA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3450304" y="455923"/>
              <a:ext cx="3614990" cy="3614990"/>
            </a:xfrm>
            <a:prstGeom prst="blockArc">
              <a:avLst>
                <a:gd fmla="val 3857143" name="adj1"/>
                <a:gd fmla="val 6942857" name="adj2"/>
                <a:gd fmla="val 3909" name="adj3"/>
              </a:avLst>
            </a:prstGeom>
            <a:solidFill>
              <a:srgbClr val="B3CA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3450304" y="455923"/>
              <a:ext cx="3614990" cy="3614990"/>
            </a:xfrm>
            <a:prstGeom prst="blockArc">
              <a:avLst>
                <a:gd fmla="val 771429" name="adj1"/>
                <a:gd fmla="val 3857143" name="adj2"/>
                <a:gd fmla="val 3909" name="adj3"/>
              </a:avLst>
            </a:prstGeom>
            <a:solidFill>
              <a:srgbClr val="B3CA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3450304" y="455923"/>
              <a:ext cx="3614990" cy="3614990"/>
            </a:xfrm>
            <a:prstGeom prst="blockArc">
              <a:avLst>
                <a:gd fmla="val 19285714" name="adj1"/>
                <a:gd fmla="val 771429" name="adj2"/>
                <a:gd fmla="val 3909" name="adj3"/>
              </a:avLst>
            </a:prstGeom>
            <a:solidFill>
              <a:srgbClr val="B3CA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3450304" y="455923"/>
              <a:ext cx="3614990" cy="3614990"/>
            </a:xfrm>
            <a:prstGeom prst="blockArc">
              <a:avLst>
                <a:gd fmla="val 16200000" name="adj1"/>
                <a:gd fmla="val 19285714" name="adj2"/>
                <a:gd fmla="val 3909" name="adj3"/>
              </a:avLst>
            </a:prstGeom>
            <a:solidFill>
              <a:srgbClr val="B3CA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4556931" y="1562550"/>
              <a:ext cx="1401737" cy="1401737"/>
            </a:xfrm>
            <a:prstGeom prst="ellipse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9"/>
            <p:cNvSpPr txBox="1"/>
            <p:nvPr/>
          </p:nvSpPr>
          <p:spPr>
            <a:xfrm>
              <a:off x="4762211" y="1767830"/>
              <a:ext cx="991177" cy="9911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29200" spcFirstLastPara="1" rIns="29200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3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미국 주식</a:t>
              </a:r>
              <a:endParaRPr b="0" i="0" sz="23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4767191" y="639"/>
              <a:ext cx="981216" cy="981216"/>
            </a:xfrm>
            <a:prstGeom prst="ellipse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9"/>
            <p:cNvSpPr txBox="1"/>
            <p:nvPr/>
          </p:nvSpPr>
          <p:spPr>
            <a:xfrm>
              <a:off x="4910887" y="144335"/>
              <a:ext cx="693824" cy="6938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950" lIns="13950" spcFirstLastPara="1" rIns="13950" wrap="square" tIns="13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ko-KR" sz="1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뉴욕 증권 거래소</a:t>
              </a:r>
              <a:endParaRPr b="0" i="0" sz="1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6152731" y="667880"/>
              <a:ext cx="981216" cy="981216"/>
            </a:xfrm>
            <a:prstGeom prst="ellipse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9"/>
            <p:cNvSpPr txBox="1"/>
            <p:nvPr/>
          </p:nvSpPr>
          <p:spPr>
            <a:xfrm>
              <a:off x="6296427" y="811576"/>
              <a:ext cx="693824" cy="6938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950" lIns="13950" spcFirstLastPara="1" rIns="13950" wrap="square" tIns="13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ko-KR" sz="1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NYSE</a:t>
              </a:r>
              <a:endParaRPr/>
            </a:p>
            <a:p>
              <a:pPr indent="0" lvl="0" marL="0" marR="0" rtl="0" algn="ctr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None/>
              </a:pPr>
              <a:r>
                <a:rPr b="1" i="0" lang="ko-KR" sz="1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American</a:t>
              </a:r>
              <a:endParaRPr b="0" i="0" sz="1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6494931" y="2167156"/>
              <a:ext cx="981216" cy="981216"/>
            </a:xfrm>
            <a:prstGeom prst="ellipse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9"/>
            <p:cNvSpPr txBox="1"/>
            <p:nvPr/>
          </p:nvSpPr>
          <p:spPr>
            <a:xfrm>
              <a:off x="6638627" y="2310852"/>
              <a:ext cx="693824" cy="6938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950" lIns="13950" spcFirstLastPara="1" rIns="13950" wrap="square" tIns="13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ko-KR" sz="1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NASDAQ </a:t>
              </a:r>
              <a:endParaRPr b="0" i="0" sz="1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536108" y="3369482"/>
              <a:ext cx="981216" cy="981216"/>
            </a:xfrm>
            <a:prstGeom prst="ellipse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9"/>
            <p:cNvSpPr txBox="1"/>
            <p:nvPr/>
          </p:nvSpPr>
          <p:spPr>
            <a:xfrm>
              <a:off x="5679804" y="3513178"/>
              <a:ext cx="693824" cy="6938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950" lIns="13950" spcFirstLastPara="1" rIns="13950" wrap="square" tIns="13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ko-KR" sz="1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OTC Markets</a:t>
              </a:r>
              <a:endParaRPr b="0" i="0" sz="1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3998275" y="3369482"/>
              <a:ext cx="981216" cy="981216"/>
            </a:xfrm>
            <a:prstGeom prst="ellipse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9"/>
            <p:cNvSpPr txBox="1"/>
            <p:nvPr/>
          </p:nvSpPr>
          <p:spPr>
            <a:xfrm>
              <a:off x="4141971" y="3513178"/>
              <a:ext cx="693824" cy="6938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950" lIns="13950" spcFirstLastPara="1" rIns="13950" wrap="square" tIns="13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ko-KR" sz="1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AMEX</a:t>
              </a:r>
              <a:endParaRPr b="0" i="0" sz="1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3039452" y="2167156"/>
              <a:ext cx="981216" cy="981216"/>
            </a:xfrm>
            <a:prstGeom prst="ellipse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9"/>
            <p:cNvSpPr txBox="1"/>
            <p:nvPr/>
          </p:nvSpPr>
          <p:spPr>
            <a:xfrm>
              <a:off x="3183148" y="2310852"/>
              <a:ext cx="693824" cy="6938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950" lIns="13950" spcFirstLastPara="1" rIns="13950" wrap="square" tIns="13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ko-KR" sz="1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S&amp;P 500 </a:t>
              </a:r>
              <a:endParaRPr b="0" i="0" sz="1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2" name="Google Shape;182;p9"/>
            <p:cNvSpPr/>
            <p:nvPr/>
          </p:nvSpPr>
          <p:spPr>
            <a:xfrm>
              <a:off x="3381652" y="667880"/>
              <a:ext cx="981216" cy="981216"/>
            </a:xfrm>
            <a:prstGeom prst="ellipse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9"/>
            <p:cNvSpPr txBox="1"/>
            <p:nvPr/>
          </p:nvSpPr>
          <p:spPr>
            <a:xfrm>
              <a:off x="3525348" y="811576"/>
              <a:ext cx="693824" cy="6938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950" lIns="13950" spcFirstLastPara="1" rIns="13950" wrap="square" tIns="13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ko-KR" sz="1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Russell</a:t>
              </a:r>
              <a:endParaRPr/>
            </a:p>
            <a:p>
              <a:pPr indent="0" lvl="0" marL="0" marR="0" rtl="0" algn="ctr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None/>
              </a:pPr>
              <a:r>
                <a:rPr b="1" i="0" lang="ko-KR" sz="11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2000</a:t>
              </a:r>
              <a:endParaRPr b="0" i="0" sz="11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84" name="Google Shape;184;p9"/>
          <p:cNvSpPr/>
          <p:nvPr/>
        </p:nvSpPr>
        <p:spPr>
          <a:xfrm>
            <a:off x="4238625" y="2552700"/>
            <a:ext cx="876300" cy="876300"/>
          </a:xfrm>
          <a:prstGeom prst="mathMultiply">
            <a:avLst>
              <a:gd fmla="val 23520" name="adj1"/>
            </a:avLst>
          </a:prstGeom>
          <a:solidFill>
            <a:schemeClr val="accent2"/>
          </a:solidFill>
          <a:ln cap="flat" cmpd="sng" w="1270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p9"/>
          <p:cNvSpPr/>
          <p:nvPr/>
        </p:nvSpPr>
        <p:spPr>
          <a:xfrm>
            <a:off x="6419850" y="5300663"/>
            <a:ext cx="876300" cy="876300"/>
          </a:xfrm>
          <a:prstGeom prst="mathMultiply">
            <a:avLst>
              <a:gd fmla="val 23520" name="adj1"/>
            </a:avLst>
          </a:prstGeom>
          <a:solidFill>
            <a:schemeClr val="accent2"/>
          </a:solidFill>
          <a:ln cap="flat" cmpd="sng" w="1270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6" name="Google Shape;186;p9"/>
          <p:cNvSpPr/>
          <p:nvPr/>
        </p:nvSpPr>
        <p:spPr>
          <a:xfrm>
            <a:off x="7058025" y="2552700"/>
            <a:ext cx="876300" cy="876300"/>
          </a:xfrm>
          <a:prstGeom prst="mathMultiply">
            <a:avLst>
              <a:gd fmla="val 23520" name="adj1"/>
            </a:avLst>
          </a:prstGeom>
          <a:solidFill>
            <a:schemeClr val="accent2"/>
          </a:solidFill>
          <a:ln cap="flat" cmpd="sng" w="1270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2025-03-20T07:59:27Z</dcterms:created>
  <dc:creator>TJ</dc:creator>
</cp:coreProperties>
</file>